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7" r:id="rId2"/>
    <p:sldId id="268" r:id="rId3"/>
    <p:sldId id="279" r:id="rId4"/>
    <p:sldId id="280" r:id="rId5"/>
    <p:sldId id="269" r:id="rId6"/>
    <p:sldId id="270" r:id="rId7"/>
    <p:sldId id="271" r:id="rId8"/>
    <p:sldId id="272" r:id="rId9"/>
    <p:sldId id="266" r:id="rId10"/>
    <p:sldId id="273" r:id="rId11"/>
    <p:sldId id="258" r:id="rId12"/>
    <p:sldId id="259" r:id="rId13"/>
    <p:sldId id="274" r:id="rId14"/>
    <p:sldId id="275" r:id="rId15"/>
    <p:sldId id="276" r:id="rId16"/>
    <p:sldId id="281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9" autoAdjust="0"/>
    <p:restoredTop sz="94624" autoAdjust="0"/>
  </p:normalViewPr>
  <p:slideViewPr>
    <p:cSldViewPr>
      <p:cViewPr varScale="1">
        <p:scale>
          <a:sx n="70" d="100"/>
          <a:sy n="70" d="100"/>
        </p:scale>
        <p:origin x="16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58204" cy="6086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Ребусы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071546"/>
            <a:ext cx="7772400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2.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3.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4.</a:t>
            </a:r>
          </a:p>
          <a:p>
            <a:endParaRPr lang="ru-RU" dirty="0"/>
          </a:p>
        </p:txBody>
      </p:sp>
      <p:pic>
        <p:nvPicPr>
          <p:cNvPr id="4" name="Picture 2" descr="C:\Users\Администратор\Desktop\1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928670"/>
            <a:ext cx="6096000" cy="1428760"/>
          </a:xfrm>
          <a:prstGeom prst="rect">
            <a:avLst/>
          </a:prstGeom>
          <a:noFill/>
        </p:spPr>
      </p:pic>
      <p:pic>
        <p:nvPicPr>
          <p:cNvPr id="5" name="Picture 4" descr="C:\Users\Администратор\Desktop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357430"/>
            <a:ext cx="6000792" cy="1214446"/>
          </a:xfrm>
          <a:prstGeom prst="rect">
            <a:avLst/>
          </a:prstGeom>
          <a:noFill/>
        </p:spPr>
      </p:pic>
      <p:pic>
        <p:nvPicPr>
          <p:cNvPr id="6" name="Picture 3" descr="C:\Users\Администратор\Desktop\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3500438"/>
            <a:ext cx="6357982" cy="1571636"/>
          </a:xfrm>
          <a:prstGeom prst="rect">
            <a:avLst/>
          </a:prstGeom>
          <a:noFill/>
        </p:spPr>
      </p:pic>
      <p:pic>
        <p:nvPicPr>
          <p:cNvPr id="7" name="Picture 5" descr="C:\Users\Администратор\Desktop\7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5072074"/>
            <a:ext cx="5929354" cy="1428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86766" cy="6800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дминистратор\Desktop\11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7705" t="6267" r="7534" b="5988"/>
          <a:stretch>
            <a:fillRect/>
          </a:stretch>
        </p:blipFill>
        <p:spPr bwMode="auto">
          <a:xfrm>
            <a:off x="1071538" y="928670"/>
            <a:ext cx="3071834" cy="2500330"/>
          </a:xfrm>
          <a:prstGeom prst="rect">
            <a:avLst/>
          </a:prstGeom>
          <a:noFill/>
        </p:spPr>
      </p:pic>
      <p:pic>
        <p:nvPicPr>
          <p:cNvPr id="5" name="Picture 3" descr="C:\Users\Администратор\Desktop\14.jpg"/>
          <p:cNvPicPr>
            <a:picLocks noChangeAspect="1" noChangeArrowheads="1"/>
          </p:cNvPicPr>
          <p:nvPr/>
        </p:nvPicPr>
        <p:blipFill>
          <a:blip r:embed="rId3"/>
          <a:srcRect b="9091"/>
          <a:stretch>
            <a:fillRect/>
          </a:stretch>
        </p:blipFill>
        <p:spPr bwMode="auto">
          <a:xfrm>
            <a:off x="5143504" y="1142984"/>
            <a:ext cx="3000396" cy="2214578"/>
          </a:xfrm>
          <a:prstGeom prst="rect">
            <a:avLst/>
          </a:prstGeom>
          <a:noFill/>
        </p:spPr>
      </p:pic>
      <p:pic>
        <p:nvPicPr>
          <p:cNvPr id="6" name="Picture 5" descr="C:\Users\Администратор\Desktop\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714752"/>
            <a:ext cx="2643206" cy="2928958"/>
          </a:xfrm>
          <a:prstGeom prst="rect">
            <a:avLst/>
          </a:prstGeom>
          <a:noFill/>
        </p:spPr>
      </p:pic>
      <p:pic>
        <p:nvPicPr>
          <p:cNvPr id="7" name="Picture 6" descr="C:\Users\Администратор\Desktop\15.jpg"/>
          <p:cNvPicPr>
            <a:picLocks noChangeAspect="1" noChangeArrowheads="1"/>
          </p:cNvPicPr>
          <p:nvPr/>
        </p:nvPicPr>
        <p:blipFill>
          <a:blip r:embed="rId5"/>
          <a:srcRect l="9539" t="8662" r="4609" b="4714"/>
          <a:stretch>
            <a:fillRect/>
          </a:stretch>
        </p:blipFill>
        <p:spPr bwMode="auto">
          <a:xfrm>
            <a:off x="5143504" y="3857628"/>
            <a:ext cx="3357586" cy="235745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0034" y="3000372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1. Хомяк.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86578" y="3143248"/>
            <a:ext cx="1590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2. Тигр.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929330"/>
            <a:ext cx="1439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3. Аист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15074" y="6143644"/>
            <a:ext cx="1863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4. Краски</a:t>
            </a:r>
            <a:endParaRPr lang="ru-RU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Способы применения предмета.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/>
              <a:t>Задается какой-нибудь предмет, необходимо назвать как можно больше способов его применения. Причем можно называть способы, взятые из реальной жизни, и способы придуманные, фантастические. </a:t>
            </a:r>
          </a:p>
          <a:p>
            <a:pPr algn="just"/>
            <a:r>
              <a:rPr lang="ru-RU" dirty="0" smtClean="0"/>
              <a:t>Карандаш;</a:t>
            </a:r>
          </a:p>
          <a:p>
            <a:r>
              <a:rPr lang="ru-RU" dirty="0" smtClean="0"/>
              <a:t>Книга;</a:t>
            </a:r>
          </a:p>
          <a:p>
            <a:r>
              <a:rPr lang="ru-RU" dirty="0" smtClean="0"/>
              <a:t>Автомобиль;</a:t>
            </a:r>
          </a:p>
          <a:p>
            <a:r>
              <a:rPr lang="ru-RU" dirty="0" smtClean="0"/>
              <a:t>Помидор;</a:t>
            </a:r>
          </a:p>
          <a:p>
            <a:r>
              <a:rPr lang="ru-RU" dirty="0" smtClean="0"/>
              <a:t>Браслет.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Администратор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28604"/>
            <a:ext cx="2395540" cy="3357586"/>
          </a:xfrm>
          <a:prstGeom prst="rect">
            <a:avLst/>
          </a:prstGeom>
          <a:noFill/>
        </p:spPr>
      </p:pic>
      <p:pic>
        <p:nvPicPr>
          <p:cNvPr id="6146" name="Picture 2" descr="C:\Users\Администратор\Desktop\3.jpg"/>
          <p:cNvPicPr>
            <a:picLocks noChangeAspect="1" noChangeArrowheads="1"/>
          </p:cNvPicPr>
          <p:nvPr/>
        </p:nvPicPr>
        <p:blipFill>
          <a:blip r:embed="rId3" cstate="print"/>
          <a:srcRect l="5000" t="2778" r="2500" b="5556"/>
          <a:stretch>
            <a:fillRect/>
          </a:stretch>
        </p:blipFill>
        <p:spPr bwMode="auto">
          <a:xfrm>
            <a:off x="1214414" y="1357298"/>
            <a:ext cx="2428892" cy="16430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329642" cy="8229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15328" cy="516987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Рассмотрим вариант помидор.</a:t>
            </a:r>
          </a:p>
          <a:p>
            <a:r>
              <a:rPr lang="ru-RU" dirty="0" smtClean="0"/>
              <a:t> Помидор можно съесть; сделать из него салат; добавить в борщ.</a:t>
            </a:r>
          </a:p>
          <a:p>
            <a:r>
              <a:rPr lang="ru-RU" dirty="0" smtClean="0"/>
              <a:t> Из фантастических способов можно назвать: из сока помидора сварить красную краску; засушить помидор и сделать шляпу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58204" cy="6086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Анаграммы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85860"/>
            <a:ext cx="8072494" cy="484632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/>
              <a:t>Нужно переставить буквы в слове так, чтобы:</a:t>
            </a:r>
          </a:p>
          <a:p>
            <a:r>
              <a:rPr lang="ru-RU" sz="2800" dirty="0" smtClean="0"/>
              <a:t>«карета» улетела к звездам;</a:t>
            </a:r>
          </a:p>
          <a:p>
            <a:r>
              <a:rPr lang="ru-RU" sz="2800" dirty="0" smtClean="0"/>
              <a:t>«слово» выросло на голове;</a:t>
            </a:r>
          </a:p>
          <a:p>
            <a:r>
              <a:rPr lang="ru-RU" sz="2800" dirty="0" smtClean="0"/>
              <a:t>«шнурок» научился летать;</a:t>
            </a:r>
          </a:p>
          <a:p>
            <a:r>
              <a:rPr lang="ru-RU" sz="2800" dirty="0" smtClean="0"/>
              <a:t>«атлас» стал съедобным;</a:t>
            </a:r>
          </a:p>
          <a:p>
            <a:r>
              <a:rPr lang="ru-RU" sz="2800" dirty="0" smtClean="0"/>
              <a:t>«насос» поселился в лесу;</a:t>
            </a:r>
          </a:p>
          <a:p>
            <a:r>
              <a:rPr lang="ru-RU" sz="2800" dirty="0" smtClean="0"/>
              <a:t>«соринка» стала прозрачной;</a:t>
            </a:r>
          </a:p>
          <a:p>
            <a:r>
              <a:rPr lang="ru-RU" sz="2800" dirty="0" smtClean="0"/>
              <a:t>«валик» положили на стол перед обедом;</a:t>
            </a:r>
          </a:p>
          <a:p>
            <a:r>
              <a:rPr lang="ru-RU" sz="2800" dirty="0" smtClean="0"/>
              <a:t>«плюшка» научилась плавать;</a:t>
            </a:r>
          </a:p>
          <a:p>
            <a:r>
              <a:rPr lang="ru-RU" sz="2800" dirty="0" smtClean="0"/>
              <a:t>«ромашка» крутилась у фонаря летними вечерами;</a:t>
            </a:r>
          </a:p>
          <a:p>
            <a:r>
              <a:rPr lang="ru-RU" sz="2800" dirty="0" smtClean="0"/>
              <a:t>«парк» не мог прожить без воды.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дминистратор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14356"/>
            <a:ext cx="2714675" cy="17859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01014" cy="751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714488"/>
            <a:ext cx="7772400" cy="4786346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3600" dirty="0" smtClean="0"/>
              <a:t>«карета» - ракета;</a:t>
            </a:r>
          </a:p>
          <a:p>
            <a:r>
              <a:rPr lang="ru-RU" sz="3600" dirty="0" smtClean="0"/>
              <a:t>«слово» - волос;</a:t>
            </a:r>
          </a:p>
          <a:p>
            <a:r>
              <a:rPr lang="ru-RU" sz="3600" dirty="0" smtClean="0"/>
              <a:t>«шнурок» - коршун;</a:t>
            </a:r>
          </a:p>
          <a:p>
            <a:r>
              <a:rPr lang="ru-RU" sz="3600" dirty="0" smtClean="0"/>
              <a:t>«атлас» - салат;</a:t>
            </a:r>
          </a:p>
          <a:p>
            <a:r>
              <a:rPr lang="ru-RU" sz="3600" dirty="0" smtClean="0"/>
              <a:t>«насос» сосна;</a:t>
            </a:r>
          </a:p>
          <a:p>
            <a:r>
              <a:rPr lang="ru-RU" sz="3600" dirty="0" smtClean="0"/>
              <a:t>«соринка» - росинка;</a:t>
            </a:r>
          </a:p>
          <a:p>
            <a:r>
              <a:rPr lang="ru-RU" sz="3600" dirty="0" smtClean="0"/>
              <a:t>«валик» - вилка;</a:t>
            </a:r>
          </a:p>
          <a:p>
            <a:r>
              <a:rPr lang="ru-RU" sz="3600" dirty="0" smtClean="0"/>
              <a:t>«плюшка» - шлюпка;</a:t>
            </a:r>
          </a:p>
          <a:p>
            <a:r>
              <a:rPr lang="ru-RU" sz="3600" dirty="0" smtClean="0"/>
              <a:t>«ромашка» - мошкара;</a:t>
            </a:r>
          </a:p>
          <a:p>
            <a:r>
              <a:rPr lang="ru-RU" sz="3600" dirty="0" smtClean="0"/>
              <a:t>«парк» - карп.</a:t>
            </a:r>
            <a:endParaRPr lang="ru-RU" sz="3600" b="1" dirty="0" smtClean="0"/>
          </a:p>
          <a:p>
            <a:endParaRPr lang="ru-RU" sz="3100" dirty="0"/>
          </a:p>
        </p:txBody>
      </p:sp>
      <p:pic>
        <p:nvPicPr>
          <p:cNvPr id="11" name="Picture 4" descr="C:\Users\Администратор\Desktop\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142984"/>
            <a:ext cx="2000264" cy="1285884"/>
          </a:xfrm>
          <a:prstGeom prst="rect">
            <a:avLst/>
          </a:prstGeom>
          <a:noFill/>
        </p:spPr>
      </p:pic>
      <p:pic>
        <p:nvPicPr>
          <p:cNvPr id="12" name="Picture 3" descr="C:\Users\Администратор\Desktop\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500042"/>
            <a:ext cx="1357322" cy="2500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15328" cy="751506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Буквамешалка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8329642" cy="4955562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800" dirty="0" smtClean="0"/>
              <a:t> Из букв одного слова составьте как можно больше других слов. В придуманных словах ни одна буква не должна повторяться чаще, чем в исходном слове.</a:t>
            </a:r>
          </a:p>
          <a:p>
            <a:pPr algn="just">
              <a:buNone/>
            </a:pPr>
            <a:endParaRPr lang="ru-RU" sz="2800" dirty="0" smtClean="0"/>
          </a:p>
          <a:p>
            <a:pPr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   </a:t>
            </a:r>
            <a:r>
              <a:rPr lang="ru-RU" sz="4000" b="1" dirty="0" smtClean="0">
                <a:solidFill>
                  <a:srgbClr val="FF0000"/>
                </a:solidFill>
              </a:rPr>
              <a:t>Апельсин – …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Лекарство —... 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Гастроном —...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Мясорубка —...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Кинематограф —...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58204" cy="751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8115328" cy="514353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6000" b="1" u="sng" dirty="0" smtClean="0">
                <a:solidFill>
                  <a:srgbClr val="FF0000"/>
                </a:solidFill>
              </a:rPr>
              <a:t>         Апельсин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                                       </a:t>
            </a:r>
            <a:r>
              <a:rPr lang="ru-RU" sz="3600" b="1" i="1" dirty="0" smtClean="0">
                <a:solidFill>
                  <a:srgbClr val="FF0000"/>
                </a:solidFill>
              </a:rPr>
              <a:t>Ель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               </a:t>
            </a:r>
            <a:r>
              <a:rPr lang="ru-RU" sz="3200" b="1" i="1" dirty="0" smtClean="0">
                <a:solidFill>
                  <a:srgbClr val="FF0000"/>
                </a:solidFill>
              </a:rPr>
              <a:t>пень</a:t>
            </a:r>
            <a:r>
              <a:rPr lang="ru-RU" sz="2800" b="1" i="1" dirty="0" smtClean="0">
                <a:solidFill>
                  <a:srgbClr val="FF0000"/>
                </a:solidFill>
              </a:rPr>
              <a:t>                         </a:t>
            </a:r>
            <a:r>
              <a:rPr lang="ru-RU" sz="3600" b="1" i="1" dirty="0" smtClean="0">
                <a:solidFill>
                  <a:srgbClr val="FF0000"/>
                </a:solidFill>
              </a:rPr>
              <a:t>липа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</a:t>
            </a:r>
            <a:r>
              <a:rPr lang="ru-RU" sz="3600" b="1" i="1" dirty="0" smtClean="0">
                <a:solidFill>
                  <a:srgbClr val="FF0000"/>
                </a:solidFill>
              </a:rPr>
              <a:t>пила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200" b="1" i="1" dirty="0" smtClean="0">
                <a:solidFill>
                  <a:srgbClr val="FF0000"/>
                </a:solidFill>
              </a:rPr>
              <a:t>                                                             лиса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               </a:t>
            </a:r>
            <a:r>
              <a:rPr lang="ru-RU" sz="3200" b="1" i="1" dirty="0" smtClean="0">
                <a:solidFill>
                  <a:srgbClr val="FF0000"/>
                </a:solidFill>
              </a:rPr>
              <a:t> Пан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                   </a:t>
            </a:r>
            <a:r>
              <a:rPr lang="ru-RU" sz="4000" b="1" i="1" dirty="0" smtClean="0">
                <a:solidFill>
                  <a:srgbClr val="FF0000"/>
                </a:solidFill>
              </a:rPr>
              <a:t>сан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              </a:t>
            </a:r>
            <a:r>
              <a:rPr lang="ru-RU" sz="3600" b="1" i="1" dirty="0" smtClean="0">
                <a:solidFill>
                  <a:srgbClr val="FF0000"/>
                </a:solidFill>
              </a:rPr>
              <a:t>лес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Администратор\Desktop\16.jpg"/>
          <p:cNvPicPr>
            <a:picLocks noChangeAspect="1" noChangeArrowheads="1"/>
          </p:cNvPicPr>
          <p:nvPr/>
        </p:nvPicPr>
        <p:blipFill>
          <a:blip r:embed="rId2"/>
          <a:srcRect l="7352" t="10345" r="6862" b="13792"/>
          <a:stretch>
            <a:fillRect/>
          </a:stretch>
        </p:blipFill>
        <p:spPr bwMode="auto">
          <a:xfrm>
            <a:off x="428596" y="1214422"/>
            <a:ext cx="2500330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01056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Соединяем несоединимое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115328" cy="524131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Смысл этого упражнения в том, что нужно соединить два абсолютно не связанных друг с другом понятия. 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r>
              <a:rPr lang="ru-RU" dirty="0" smtClean="0"/>
              <a:t>Бабочку с гирей;</a:t>
            </a:r>
          </a:p>
          <a:p>
            <a:r>
              <a:rPr lang="ru-RU" dirty="0" smtClean="0"/>
              <a:t>Слона с аквариумом;</a:t>
            </a:r>
          </a:p>
          <a:p>
            <a:r>
              <a:rPr lang="ru-RU" dirty="0" smtClean="0"/>
              <a:t>ромашку с молоком;</a:t>
            </a:r>
          </a:p>
          <a:p>
            <a:r>
              <a:rPr lang="ru-RU" dirty="0" smtClean="0"/>
              <a:t>наушники с мячом;</a:t>
            </a:r>
          </a:p>
          <a:p>
            <a:r>
              <a:rPr lang="ru-RU" dirty="0" smtClean="0"/>
              <a:t>сапоги с люстрой;</a:t>
            </a:r>
          </a:p>
          <a:p>
            <a:endParaRPr lang="ru-RU" dirty="0"/>
          </a:p>
        </p:txBody>
      </p:sp>
      <p:pic>
        <p:nvPicPr>
          <p:cNvPr id="2050" name="Picture 2" descr="C:\Users\Администратор\Desktop\17.jpg"/>
          <p:cNvPicPr>
            <a:picLocks noChangeAspect="1" noChangeArrowheads="1"/>
          </p:cNvPicPr>
          <p:nvPr/>
        </p:nvPicPr>
        <p:blipFill>
          <a:blip r:embed="rId2"/>
          <a:srcRect l="7781" t="3509" r="6628" b="7018"/>
          <a:stretch>
            <a:fillRect/>
          </a:stretch>
        </p:blipFill>
        <p:spPr bwMode="auto">
          <a:xfrm>
            <a:off x="5429256" y="2500306"/>
            <a:ext cx="2643206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72452" cy="8229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Бабочка села на гирю.</a:t>
            </a:r>
          </a:p>
          <a:p>
            <a:r>
              <a:rPr lang="ru-RU" dirty="0" smtClean="0"/>
              <a:t>Бабочка решила заняться спортом и начала упражняться с гирей.</a:t>
            </a:r>
          </a:p>
          <a:p>
            <a:r>
              <a:rPr lang="ru-RU" dirty="0" smtClean="0"/>
              <a:t>Бабочка врезалась в гирю.</a:t>
            </a:r>
          </a:p>
          <a:p>
            <a:r>
              <a:rPr lang="ru-RU" dirty="0" smtClean="0"/>
              <a:t>Бабочка летала вокруг гири..</a:t>
            </a:r>
          </a:p>
          <a:p>
            <a:endParaRPr lang="ru-RU" dirty="0"/>
          </a:p>
        </p:txBody>
      </p:sp>
      <p:pic>
        <p:nvPicPr>
          <p:cNvPr id="3074" name="Picture 2" descr="C:\Users\Администратор\Desktop\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2357422" cy="2143140"/>
          </a:xfrm>
          <a:prstGeom prst="rect">
            <a:avLst/>
          </a:prstGeom>
          <a:noFill/>
        </p:spPr>
      </p:pic>
      <p:pic>
        <p:nvPicPr>
          <p:cNvPr id="3076" name="Picture 4" descr="C:\Users\Администратор\Desktop\1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428736"/>
            <a:ext cx="1643074" cy="1785949"/>
          </a:xfrm>
          <a:prstGeom prst="rect">
            <a:avLst/>
          </a:prstGeom>
          <a:noFill/>
        </p:spPr>
      </p:pic>
      <p:pic>
        <p:nvPicPr>
          <p:cNvPr id="3080" name="Picture 8" descr="C:\Users\Администратор\Desktop\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643050"/>
            <a:ext cx="1385888" cy="1382712"/>
          </a:xfrm>
          <a:prstGeom prst="rect">
            <a:avLst/>
          </a:prstGeom>
          <a:noFill/>
        </p:spPr>
      </p:pic>
      <p:pic>
        <p:nvPicPr>
          <p:cNvPr id="3081" name="Picture 9" descr="C:\Users\Администратор\Desktop\24.jpg"/>
          <p:cNvPicPr>
            <a:picLocks noChangeAspect="1" noChangeArrowheads="1"/>
          </p:cNvPicPr>
          <p:nvPr/>
        </p:nvPicPr>
        <p:blipFill>
          <a:blip r:embed="rId5"/>
          <a:srcRect l="31983" t="29876" r="33041" b="32779"/>
          <a:stretch>
            <a:fillRect/>
          </a:stretch>
        </p:blipFill>
        <p:spPr bwMode="auto">
          <a:xfrm>
            <a:off x="5643570" y="1714488"/>
            <a:ext cx="1428760" cy="1214446"/>
          </a:xfrm>
          <a:prstGeom prst="rect">
            <a:avLst/>
          </a:prstGeom>
          <a:noFill/>
        </p:spPr>
      </p:pic>
      <p:pic>
        <p:nvPicPr>
          <p:cNvPr id="3082" name="Picture 10" descr="C:\Users\Администратор\Desktop\17.jpg"/>
          <p:cNvPicPr>
            <a:picLocks noChangeAspect="1" noChangeArrowheads="1"/>
          </p:cNvPicPr>
          <p:nvPr/>
        </p:nvPicPr>
        <p:blipFill>
          <a:blip r:embed="rId6"/>
          <a:srcRect l="17394" t="5119" r="14424" b="8095"/>
          <a:stretch>
            <a:fillRect/>
          </a:stretch>
        </p:blipFill>
        <p:spPr bwMode="auto">
          <a:xfrm>
            <a:off x="7072330" y="928670"/>
            <a:ext cx="1643074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86766" cy="7515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Логические задачи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8258204" cy="524131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000" dirty="0" smtClean="0"/>
              <a:t>1. </a:t>
            </a:r>
            <a:r>
              <a:rPr lang="ru-RU" dirty="0" smtClean="0"/>
              <a:t>Когда Аня, Света и Нина спросили, какие им поставлены оценки за контрольную работу, то учительница ответила:</a:t>
            </a:r>
          </a:p>
          <a:p>
            <a:pPr algn="just">
              <a:buFontTx/>
              <a:buChar char="-"/>
            </a:pPr>
            <a:r>
              <a:rPr lang="ru-RU" dirty="0" smtClean="0"/>
              <a:t>Попробуйте догадаться сами, если я скажу, что в вашем классе плохих оценок нет, а у вас троих оценки разные, причем у Ани — не 3, У Нины — не 3 и не 5. Какую оценку получила каждая из этих учениц?</a:t>
            </a:r>
          </a:p>
          <a:p>
            <a:pPr algn="just">
              <a:buNone/>
            </a:pPr>
            <a:r>
              <a:rPr lang="ru-RU" dirty="0" smtClean="0"/>
              <a:t>2. Какую фамилию имеет каждая из девочек? Оля и Катя имеют фамилии </a:t>
            </a:r>
            <a:r>
              <a:rPr lang="ru-RU" dirty="0" err="1" smtClean="0"/>
              <a:t>Лисичкина</a:t>
            </a:r>
            <a:r>
              <a:rPr lang="ru-RU" dirty="0" smtClean="0"/>
              <a:t> и Зайцева. Какую фамилию имеет каждая из девочек, если известно, что Катя и Зайцева — одноклассницы?</a:t>
            </a:r>
          </a:p>
          <a:p>
            <a:pPr algn="just">
              <a:buNone/>
            </a:pPr>
            <a:r>
              <a:rPr lang="ru-RU" dirty="0" smtClean="0"/>
              <a:t>3. Три брата — Петя, Сережа и Дима — учились в разных классах одной школы. Петя был не старше Димы, а Сережа — не старше Пети. Назови самого старшего брата, среднего и младшего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58204" cy="6086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У Нины оценка 4, у Ани — 5, у Светы — 3.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В задаче сказано, что Катя и Зайцева — одноклассницы. Значит Катя — не Зайцева, а </a:t>
            </a:r>
            <a:r>
              <a:rPr lang="ru-RU" dirty="0" err="1" smtClean="0"/>
              <a:t>Лисичкина</a:t>
            </a:r>
            <a:r>
              <a:rPr lang="ru-RU" dirty="0" smtClean="0"/>
              <a:t>. Тогда Оля — Зайцева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Дима — старший, Петя — средний, Сережа — младший.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истратор\Desktop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428868"/>
            <a:ext cx="2643206" cy="34290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58204" cy="6086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Что лишнее?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58204" cy="5572164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sz="7400" dirty="0" smtClean="0"/>
              <a:t>     </a:t>
            </a:r>
          </a:p>
          <a:p>
            <a:pPr algn="just">
              <a:buNone/>
            </a:pPr>
            <a:r>
              <a:rPr lang="ru-RU" sz="7400" dirty="0" smtClean="0"/>
              <a:t>Даётся группа понятий, из которых дети должны выбрать лишнее и дать общее название остальным. Игра возможна в двух вариантах: словесном и наглядном.</a:t>
            </a:r>
          </a:p>
          <a:p>
            <a:pPr algn="just"/>
            <a:endParaRPr lang="ru-RU" sz="7400" dirty="0" smtClean="0"/>
          </a:p>
          <a:p>
            <a:r>
              <a:rPr lang="ru-RU" sz="7400" dirty="0" smtClean="0"/>
              <a:t>капуста, картошка, помидор, яблоко;</a:t>
            </a:r>
          </a:p>
          <a:p>
            <a:r>
              <a:rPr lang="ru-RU" sz="7400" dirty="0" smtClean="0"/>
              <a:t>синий, красный, красивый, зелёный;</a:t>
            </a:r>
          </a:p>
          <a:p>
            <a:r>
              <a:rPr lang="ru-RU" sz="7400" dirty="0" smtClean="0"/>
              <a:t>мама, человек, папа, сестра;</a:t>
            </a:r>
          </a:p>
          <a:p>
            <a:r>
              <a:rPr lang="ru-RU" sz="7400" dirty="0" smtClean="0"/>
              <a:t>старый, дряхлый, маленький, ветхий;</a:t>
            </a:r>
          </a:p>
          <a:p>
            <a:r>
              <a:rPr lang="ru-RU" sz="7400" dirty="0" smtClean="0"/>
              <a:t>берёза, сосна, клён, осина;</a:t>
            </a:r>
          </a:p>
          <a:p>
            <a:r>
              <a:rPr lang="ru-RU" sz="7400" dirty="0" smtClean="0"/>
              <a:t>ботинок, нога, сапог, туфля;</a:t>
            </a:r>
          </a:p>
          <a:p>
            <a:r>
              <a:rPr lang="ru-RU" sz="7400" dirty="0" smtClean="0"/>
              <a:t>зима, весна, лето, октябрь;</a:t>
            </a:r>
          </a:p>
          <a:p>
            <a:r>
              <a:rPr lang="ru-RU" sz="7400" dirty="0" smtClean="0"/>
              <a:t>кисель, компот, лимонад, мороженое и т.д.</a:t>
            </a:r>
          </a:p>
          <a:p>
            <a:pPr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86766" cy="6800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u="sng" dirty="0" smtClean="0"/>
              <a:t>Группа слов</a:t>
            </a:r>
            <a:r>
              <a:rPr lang="ru-RU" sz="2800" dirty="0" smtClean="0"/>
              <a:t>: капуста, картошка, помидор, яблоко. </a:t>
            </a:r>
          </a:p>
          <a:p>
            <a:pPr>
              <a:buFont typeface="Courier New" pitchFamily="49" charset="0"/>
              <a:buChar char="o"/>
            </a:pPr>
            <a:r>
              <a:rPr lang="ru-RU" sz="2800" u="sng" dirty="0" smtClean="0"/>
              <a:t>Рассуждение</a:t>
            </a:r>
            <a:r>
              <a:rPr lang="ru-RU" sz="2800" dirty="0" smtClean="0"/>
              <a:t>: Яблоко это фрукт, а капуста, картошка, помидор это овощи. Поэтому в данной группе лишнее слово яблоко.</a:t>
            </a:r>
          </a:p>
          <a:p>
            <a:endParaRPr lang="ru-RU" dirty="0"/>
          </a:p>
        </p:txBody>
      </p:sp>
      <p:pic>
        <p:nvPicPr>
          <p:cNvPr id="5122" name="Picture 2" descr="C:\Users\Администратор\Desktop\1.jpg"/>
          <p:cNvPicPr>
            <a:picLocks noChangeAspect="1" noChangeArrowheads="1"/>
          </p:cNvPicPr>
          <p:nvPr/>
        </p:nvPicPr>
        <p:blipFill>
          <a:blip r:embed="rId2" cstate="print"/>
          <a:srcRect l="17642" t="13063" r="9115" b="11473"/>
          <a:stretch>
            <a:fillRect/>
          </a:stretch>
        </p:blipFill>
        <p:spPr bwMode="auto">
          <a:xfrm>
            <a:off x="571472" y="4286256"/>
            <a:ext cx="2000264" cy="1785950"/>
          </a:xfrm>
          <a:prstGeom prst="rect">
            <a:avLst/>
          </a:prstGeom>
          <a:noFill/>
        </p:spPr>
      </p:pic>
      <p:pic>
        <p:nvPicPr>
          <p:cNvPr id="5123" name="Picture 3" descr="C:\Users\Администратор\Desktop\2.jpg"/>
          <p:cNvPicPr>
            <a:picLocks noChangeAspect="1" noChangeArrowheads="1"/>
          </p:cNvPicPr>
          <p:nvPr/>
        </p:nvPicPr>
        <p:blipFill>
          <a:blip r:embed="rId3"/>
          <a:srcRect l="13029" t="10000" r="16617" b="10000"/>
          <a:stretch>
            <a:fillRect/>
          </a:stretch>
        </p:blipFill>
        <p:spPr bwMode="auto">
          <a:xfrm>
            <a:off x="2571736" y="4214818"/>
            <a:ext cx="1928826" cy="2000264"/>
          </a:xfrm>
          <a:prstGeom prst="rect">
            <a:avLst/>
          </a:prstGeom>
          <a:noFill/>
        </p:spPr>
      </p:pic>
      <p:pic>
        <p:nvPicPr>
          <p:cNvPr id="5124" name="Picture 4" descr="C:\Users\Администратор\Desktop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286256"/>
            <a:ext cx="1928826" cy="1928826"/>
          </a:xfrm>
          <a:prstGeom prst="rect">
            <a:avLst/>
          </a:prstGeom>
          <a:noFill/>
        </p:spPr>
      </p:pic>
      <p:pic>
        <p:nvPicPr>
          <p:cNvPr id="5125" name="Picture 5" descr="C:\Users\Администратор\Desktop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4143380"/>
            <a:ext cx="2071702" cy="2000264"/>
          </a:xfrm>
          <a:prstGeom prst="rect">
            <a:avLst/>
          </a:prstGeom>
          <a:noFill/>
        </p:spPr>
      </p:pic>
      <p:sp>
        <p:nvSpPr>
          <p:cNvPr id="17" name="Параллелограмм 16"/>
          <p:cNvSpPr/>
          <p:nvPr/>
        </p:nvSpPr>
        <p:spPr>
          <a:xfrm rot="1824166">
            <a:off x="7385134" y="3804664"/>
            <a:ext cx="245991" cy="271464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17"/>
          <p:cNvSpPr/>
          <p:nvPr/>
        </p:nvSpPr>
        <p:spPr>
          <a:xfrm rot="18862755">
            <a:off x="7360517" y="3652449"/>
            <a:ext cx="250206" cy="2910689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186766" cy="8229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Поиск общего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86766" cy="516987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/>
              <a:t>  Даются два случайно выбранных слова. Надо назвать как можно больше их общих признаков. Стандартные ответы заключают в себе указание на внешние характеристики вещей. Оригинальные ответы – результат анализа существенных признаков.</a:t>
            </a:r>
          </a:p>
          <a:p>
            <a:pPr algn="just">
              <a:buNone/>
            </a:pPr>
            <a:endParaRPr lang="ru-RU" dirty="0" smtClean="0"/>
          </a:p>
          <a:p>
            <a:r>
              <a:rPr lang="ru-RU" sz="3000" dirty="0" smtClean="0"/>
              <a:t> «тарелка», «лодка».</a:t>
            </a:r>
          </a:p>
          <a:p>
            <a:r>
              <a:rPr lang="ru-RU" sz="3000" dirty="0" smtClean="0"/>
              <a:t>«дерево», «дом». </a:t>
            </a:r>
          </a:p>
          <a:p>
            <a:r>
              <a:rPr lang="ru-RU" sz="3000" dirty="0" smtClean="0"/>
              <a:t>«солнце», «рубашка». </a:t>
            </a:r>
          </a:p>
          <a:p>
            <a:r>
              <a:rPr lang="ru-RU" sz="3000" dirty="0" smtClean="0"/>
              <a:t>«самолет», «ложка». </a:t>
            </a:r>
            <a:br>
              <a:rPr lang="ru-RU" sz="30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329642" cy="7515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Проверка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86766" cy="51698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Рассмотрим вариант «Тарелка», «Лодка».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Примеры стандартных ответов : «Лодка и тарелка имеют углубление»; «В лодку и тарелку можно налить жидкость».</a:t>
            </a:r>
          </a:p>
          <a:p>
            <a:r>
              <a:rPr lang="ru-RU" dirty="0" smtClean="0"/>
              <a:t>Пример оригинальных ответов: «Лодка и тарелка – изделия человеческих рук»; «Лодка и тарелка могут держаться на поверхности воды».</a:t>
            </a:r>
            <a:endParaRPr lang="ru-RU" dirty="0"/>
          </a:p>
        </p:txBody>
      </p:sp>
      <p:pic>
        <p:nvPicPr>
          <p:cNvPr id="7170" name="Picture 2" descr="C:\Users\Администратор\Desktop\6.jpg"/>
          <p:cNvPicPr>
            <a:picLocks noChangeAspect="1" noChangeArrowheads="1"/>
          </p:cNvPicPr>
          <p:nvPr/>
        </p:nvPicPr>
        <p:blipFill>
          <a:blip r:embed="rId2"/>
          <a:srcRect l="10343" t="26518" r="6898" b="33706"/>
          <a:stretch>
            <a:fillRect/>
          </a:stretch>
        </p:blipFill>
        <p:spPr bwMode="auto">
          <a:xfrm>
            <a:off x="5000628" y="1857364"/>
            <a:ext cx="3286148" cy="1643074"/>
          </a:xfrm>
          <a:prstGeom prst="rect">
            <a:avLst/>
          </a:prstGeom>
          <a:noFill/>
        </p:spPr>
      </p:pic>
      <p:pic>
        <p:nvPicPr>
          <p:cNvPr id="7172" name="Picture 4" descr="C:\Users\Администратор\Desktop\8.jpg"/>
          <p:cNvPicPr>
            <a:picLocks noChangeAspect="1" noChangeArrowheads="1"/>
          </p:cNvPicPr>
          <p:nvPr/>
        </p:nvPicPr>
        <p:blipFill>
          <a:blip r:embed="rId3"/>
          <a:srcRect l="9547" t="25000" r="11307" b="13888"/>
          <a:stretch>
            <a:fillRect/>
          </a:stretch>
        </p:blipFill>
        <p:spPr bwMode="auto">
          <a:xfrm>
            <a:off x="928662" y="1928802"/>
            <a:ext cx="3357586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дминистратор\Desktop\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368</TotalTime>
  <Words>813</Words>
  <Application>Microsoft Office PowerPoint</Application>
  <PresentationFormat>Экран (4:3)</PresentationFormat>
  <Paragraphs>134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Calibri</vt:lpstr>
      <vt:lpstr>Cambria</vt:lpstr>
      <vt:lpstr>Courier New</vt:lpstr>
      <vt:lpstr>Franklin Gothic Book</vt:lpstr>
      <vt:lpstr>Perpetua</vt:lpstr>
      <vt:lpstr>Wingdings 2</vt:lpstr>
      <vt:lpstr>Справедливость</vt:lpstr>
      <vt:lpstr>Ребусы</vt:lpstr>
      <vt:lpstr>Проверка</vt:lpstr>
      <vt:lpstr>Способы применения предмета.</vt:lpstr>
      <vt:lpstr>Проверка</vt:lpstr>
      <vt:lpstr>Анаграммы</vt:lpstr>
      <vt:lpstr>Проверка</vt:lpstr>
      <vt:lpstr>Буквамешалка</vt:lpstr>
      <vt:lpstr>Проверка</vt:lpstr>
      <vt:lpstr> Соединяем несоединимое </vt:lpstr>
      <vt:lpstr>Проверка</vt:lpstr>
      <vt:lpstr>Логические задачи</vt:lpstr>
      <vt:lpstr>Проверка </vt:lpstr>
      <vt:lpstr>Что лишнее?</vt:lpstr>
      <vt:lpstr>Проверка</vt:lpstr>
      <vt:lpstr>Поиск общего</vt:lpstr>
      <vt:lpstr>Проверка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Виктория</cp:lastModifiedBy>
  <cp:revision>47</cp:revision>
  <dcterms:created xsi:type="dcterms:W3CDTF">2017-08-01T05:05:37Z</dcterms:created>
  <dcterms:modified xsi:type="dcterms:W3CDTF">2020-05-12T17:19:50Z</dcterms:modified>
</cp:coreProperties>
</file>